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ExtraBold"/>
      <p:bold r:id="rId24"/>
    </p:embeddedFont>
    <p:embeddedFont>
      <p:font typeface="Pretendard Regular"/>
      <p:regular r:id="rId25"/>
    </p:embeddedFont>
    <p:embeddedFont>
      <p:font typeface="Pretendard Medium"/>
      <p:bold r:id="rId26"/>
    </p:embeddedFont>
    <p:embeddedFont>
      <p:font typeface="Pretendard Light"/>
      <p:regular r:id="rId27"/>
    </p:embeddedFont>
    <p:embeddedFont>
      <p:font typeface="Pretendard SemiBold"/>
      <p:bold r:id="rId28"/>
    </p:embeddedFont>
    <p:embeddedFont>
      <p:font typeface="Pretendard Thin"/>
      <p:regular r:id="rId29"/>
    </p:embeddedFont>
    <p:embeddedFont>
      <p:font typeface="Pretendard ExtraLight"/>
      <p:regular r:id="rId30"/>
    </p:embeddedFont>
    <p:embeddedFont>
      <p:font typeface="KCC-eunyoung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29" Target="fonts/font6.fntdata" Type="http://schemas.openxmlformats.org/officeDocument/2006/relationships/font"/><Relationship Id="rId3" Target="viewProps.xml" Type="http://schemas.openxmlformats.org/officeDocument/2006/relationships/viewProps"/><Relationship Id="rId30" Target="fonts/font7.fntdata" Type="http://schemas.openxmlformats.org/officeDocument/2006/relationships/font"/><Relationship Id="rId31" Target="fonts/font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14.png" Type="http://schemas.openxmlformats.org/officeDocument/2006/relationships/image"/><Relationship Id="rId2" Target="../media/image26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4460000">
            <a:off x="11163300" y="-2032000"/>
            <a:ext cx="9601200" cy="891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4320000">
            <a:off x="-2324100" y="2755900"/>
            <a:ext cx="11506200" cy="1145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444500"/>
            <a:ext cx="17221200" cy="100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89100" y="7899400"/>
            <a:ext cx="3390900" cy="901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4419600"/>
            <a:ext cx="10147300" cy="374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2100" b="false" i="false" u="none" strike="noStrike">
                <a:solidFill>
                  <a:srgbClr val="2D2D2D"/>
                </a:solidFill>
                <a:latin typeface="Pretendard ExtraBold"/>
              </a:rPr>
              <a:t>COBAK</a:t>
            </a:r>
          </a:p>
          <a:p>
            <a:pPr algn="l" lvl="0">
              <a:lnSpc>
                <a:spcPct val="85490"/>
              </a:lnSpc>
            </a:pPr>
            <a:r>
              <a:rPr lang="en-US" sz="12100" b="false" i="false" u="none" strike="noStrike">
                <a:solidFill>
                  <a:srgbClr val="2D2D2D"/>
                </a:solidFill>
                <a:latin typeface="Pretendard ExtraBold"/>
              </a:rPr>
              <a:t>COBAK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8166100"/>
            <a:ext cx="5981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2023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Regular"/>
              </a:rPr>
              <a:t>년도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Regular"/>
              </a:rPr>
              <a:t>우수동아리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Regular"/>
              </a:rPr>
              <a:t>선정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Regular"/>
              </a:rPr>
              <a:t>팀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 &lt;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Regular"/>
              </a:rPr>
              <a:t>코박코박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3835400"/>
            <a:ext cx="12484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4100" b="false" i="false" u="none" strike="noStrike">
                <a:solidFill>
                  <a:srgbClr val="2D2D2D"/>
                </a:solidFill>
                <a:latin typeface="Pretendard Medium"/>
              </a:rPr>
              <a:t>2024 </a:t>
            </a:r>
            <a:r>
              <a:rPr lang="ko-KR" sz="4100" b="false" i="false" u="none" strike="noStrike">
                <a:solidFill>
                  <a:srgbClr val="2D2D2D"/>
                </a:solidFill>
                <a:ea typeface="Pretendard Medium"/>
              </a:rPr>
              <a:t>하반기</a:t>
            </a:r>
            <a:r>
              <a:rPr lang="en-US" sz="4100" b="false" i="false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4100" b="false" i="false" u="none" strike="noStrike">
                <a:solidFill>
                  <a:srgbClr val="2D2D2D"/>
                </a:solidFill>
                <a:ea typeface="Pretendard Medium"/>
              </a:rPr>
              <a:t>코드클럽</a:t>
            </a:r>
            <a:r>
              <a:rPr lang="en-US" sz="4100" b="false" i="false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4100" b="false" i="false" u="none" strike="noStrike">
                <a:solidFill>
                  <a:srgbClr val="2D2D2D"/>
                </a:solidFill>
                <a:ea typeface="Pretendard Medium"/>
              </a:rPr>
              <a:t>찾아가는</a:t>
            </a:r>
            <a:r>
              <a:rPr lang="en-US" sz="4100" b="false" i="false" u="none" strike="noStrike">
                <a:solidFill>
                  <a:srgbClr val="2D2D2D"/>
                </a:solidFill>
                <a:latin typeface="Pretendard Medium"/>
              </a:rPr>
              <a:t> SW</a:t>
            </a:r>
            <a:r>
              <a:rPr lang="ko-KR" sz="4100" b="false" i="false" u="none" strike="noStrike">
                <a:solidFill>
                  <a:srgbClr val="2D2D2D"/>
                </a:solidFill>
                <a:ea typeface="Pretendard Medium"/>
              </a:rPr>
              <a:t>교육기부단</a:t>
            </a:r>
            <a:r>
              <a:rPr lang="en-US" sz="4100" b="false" i="false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4100" b="false" i="false" u="none" strike="noStrike">
                <a:solidFill>
                  <a:srgbClr val="2D2D2D"/>
                </a:solidFill>
                <a:ea typeface="Pretendard Medium"/>
              </a:rPr>
              <a:t>발대식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00" y="749300"/>
            <a:ext cx="5003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Regular"/>
              </a:rPr>
              <a:t>CODECLUB-COBAKCOBAK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97100" y="749300"/>
            <a:ext cx="2540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01 / 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43100" y="8166100"/>
            <a:ext cx="285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팀장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/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송규원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2882900"/>
            <a:ext cx="108331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SW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전문가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멘토링을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적극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활용하는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방법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코드클럽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측에서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주어지는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모든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것들을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MAX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로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500" y="6096000"/>
            <a:ext cx="9448800" cy="318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코박코박은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구성이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 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일주일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계획서를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작성했어요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계획서로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담임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선생님께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피드백을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받은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반영하여</a:t>
            </a:r>
          </a:p>
          <a:p>
            <a:pPr algn="l" lvl="0">
              <a:lnSpc>
                <a:spcPct val="127820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SW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전문가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멘토링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전에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12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차시에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사용될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모든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교안을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미리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제작했어요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대해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구체화가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되어있는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상태에서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SW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전문가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멘토링을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받으면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수업에서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유의해야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점은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무엇이고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구성한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어떤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부족함이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있는지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전문가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시각에서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95500" y="787400"/>
            <a:ext cx="262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10 / 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2882900"/>
            <a:ext cx="108331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멘티의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 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학습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능력에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따른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수업내용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재구성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무조건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코드클럽의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커리큘럼을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따라가기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보다는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,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500" y="6311900"/>
            <a:ext cx="94488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코드클럽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측에서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제공되는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커리큘럼은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생각보다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높은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수준의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코딩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능력이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요구됩니다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노베이스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초등학생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6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학년이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단기간에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배워서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스스로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실습할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수준이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아니에요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!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활동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기간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도중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멘티의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능력에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따라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재구성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해야할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코박코박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'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경우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1,2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주차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진행하면서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멘티의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능력을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파악하였고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바탕으로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코드클럽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측의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커리큘럼이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적용된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3~6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주차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재구성하였어요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11 / 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87100" y="5753100"/>
            <a:ext cx="6172200" cy="3467100"/>
          </a:xfrm>
          <a:prstGeom prst="rect">
            <a:avLst/>
          </a:prstGeom>
          <a:effectLst>
            <a:outerShdw dir="2700000" dist="133399" blurRad="449273">
              <a:srgbClr val="000000">
                <a:alpha val="3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143000" y="2882900"/>
            <a:ext cx="117475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지난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번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수업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내용을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복습하는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복습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퀴즈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진행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매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수업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시작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전에는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6908800"/>
            <a:ext cx="94488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시작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지난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복습할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복습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퀴즈를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진행하는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추천해요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반의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보상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(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칭찬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스티커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등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)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리워드로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지급하면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복습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퀴즈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참여율을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높일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12 /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99800" y="5753100"/>
            <a:ext cx="6172200" cy="3543300"/>
          </a:xfrm>
          <a:prstGeom prst="rect">
            <a:avLst/>
          </a:prstGeom>
          <a:effectLst>
            <a:outerShdw dir="2700000" dist="136343" blurRad="312882">
              <a:srgbClr val="000000">
                <a:alpha val="3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143000" y="2882900"/>
            <a:ext cx="117475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교사용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계정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생성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후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학생들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계정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미리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만들어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두기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스크래치를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사용한다면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6096000"/>
            <a:ext cx="9448800" cy="318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아이들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앞에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태블릿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PC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주어지면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생각보다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많이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산만해져요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단계라도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단축하는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분위기를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이끌어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데에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좋습니다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로그인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-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회원가입은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생각보다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많은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조작과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많은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시간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많은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도움이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필요해요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방지하기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위하여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코박코박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스크래치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교사용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계정을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생성하고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계정을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미리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만들어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학생들에게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공지했어요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(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작은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종이에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프린트해서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주면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알림장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등에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붙여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필요할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때마다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꺼내볼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13 /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60300" y="4648200"/>
            <a:ext cx="3848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가끔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네트워크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이슈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발생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...</a:t>
            </a:r>
          </a:p>
          <a:p>
            <a:pPr algn="l" lvl="0">
              <a:lnSpc>
                <a:spcPct val="99600"/>
              </a:lnSpc>
            </a:pP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학생들의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프로젝트가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날아가는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경우가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 </a:t>
            </a:r>
            <a:r>
              <a:rPr lang="ko-KR" sz="1800" b="true" i="false" u="none" strike="noStrike">
                <a:solidFill>
                  <a:srgbClr val="D94925"/>
                </a:solidFill>
                <a:ea typeface="KCC-eunyoung"/>
              </a:rPr>
              <a:t>있어요</a:t>
            </a:r>
            <a:r>
              <a:rPr lang="en-US" sz="1800" b="true" i="false" u="none" strike="noStrike">
                <a:solidFill>
                  <a:srgbClr val="D94925"/>
                </a:solidFill>
                <a:latin typeface="KCC-eunyoung"/>
              </a:rPr>
              <a:t>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2362200"/>
            <a:ext cx="5232400" cy="445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5765800"/>
            <a:ext cx="4089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08700" y="7061200"/>
            <a:ext cx="5232400" cy="220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35800" y="8153400"/>
            <a:ext cx="3378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0" y="2362200"/>
            <a:ext cx="5232400" cy="4457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7061200"/>
            <a:ext cx="5232400" cy="2209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38100" y="8153400"/>
            <a:ext cx="33782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18500" y="2006600"/>
            <a:ext cx="812800" cy="812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280400" y="2159000"/>
            <a:ext cx="901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3000" y="2882900"/>
            <a:ext cx="51689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무조건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실습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위주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3000" y="2514600"/>
            <a:ext cx="5029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수업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및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활동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내용은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83300" y="8369300"/>
            <a:ext cx="52705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이론은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최대한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적게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ctr" lvl="0">
              <a:lnSpc>
                <a:spcPct val="12782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실습은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최대한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많이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0600" y="7302500"/>
            <a:ext cx="5321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  <a:r>
              <a:rPr lang="en-US" sz="3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위주의</a:t>
            </a:r>
            <a:r>
              <a:rPr lang="en-US" sz="3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수업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20800" y="2006600"/>
            <a:ext cx="812800" cy="812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982700" y="2159000"/>
            <a:ext cx="889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Light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85600" y="8369300"/>
            <a:ext cx="52705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좌표평면에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이해를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돕기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위한</a:t>
            </a:r>
          </a:p>
          <a:p>
            <a:pPr algn="ctr" lvl="0">
              <a:lnSpc>
                <a:spcPct val="127820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X,Y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좌표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스토리텔링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활동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2900" y="7302500"/>
            <a:ext cx="5321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수학적</a:t>
            </a:r>
            <a:r>
              <a:rPr lang="en-US" sz="3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개념은</a:t>
            </a:r>
            <a:r>
              <a:rPr lang="en-US" sz="3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00" b="false" i="false" u="none" strike="noStrike">
                <a:solidFill>
                  <a:srgbClr val="2D2D2D"/>
                </a:solidFill>
                <a:ea typeface="Pretendard SemiBold"/>
              </a:rPr>
              <a:t>놀이학습으로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9500" y="6273800"/>
            <a:ext cx="50800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모든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번에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가르치려고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하기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보다는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파트를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나누어서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+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적용시키는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실습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구성으로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무조건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1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차시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1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추천해요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!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수학적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개념이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들어가는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부분은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놀이학습으로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대체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가능해요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82800" y="7874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14 / 18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12500" y="5753100"/>
            <a:ext cx="6172200" cy="3467100"/>
          </a:xfrm>
          <a:prstGeom prst="rect">
            <a:avLst/>
          </a:prstGeom>
          <a:effectLst>
            <a:outerShdw dir="2700000" dist="133570" blurRad="450422">
              <a:srgbClr val="000000">
                <a:alpha val="3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143000" y="2882900"/>
            <a:ext cx="117475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단계를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나누어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미션을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수행하는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방식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학생들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스스로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실습하게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하려면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6705600"/>
            <a:ext cx="94488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구성에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필요한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부분을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글로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제시하고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단계를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나누어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미션을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수행하는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방식의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수업은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하여금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승부욕을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도모할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있습니다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조별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능률을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올리는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데에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더욱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도움이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됩니다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:&gt;.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15 /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69900" y="3276600"/>
            <a:ext cx="4254500" cy="6172200"/>
          </a:xfrm>
          <a:prstGeom prst="rect">
            <a:avLst/>
          </a:prstGeom>
          <a:effectLst>
            <a:outerShdw dir="2700000" dist="163769" blurRad="677121">
              <a:srgbClr val="000000">
                <a:alpha val="3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36300" y="2387600"/>
            <a:ext cx="4254500" cy="6172200"/>
          </a:xfrm>
          <a:prstGeom prst="rect">
            <a:avLst/>
          </a:prstGeom>
          <a:effectLst>
            <a:outerShdw dir="2700000" dist="163719" blurRad="676707">
              <a:srgbClr val="000000">
                <a:alpha val="3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143000" y="2882900"/>
            <a:ext cx="117475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학습지는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수업이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끝난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후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복습할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때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활용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6502400"/>
            <a:ext cx="9448800" cy="237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학습지를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채우며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진행하기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보다는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+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실습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기반의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모두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마친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마무리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때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그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진행한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내용을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복습할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활용하는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더욱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효과적이에요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예를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들면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멘토가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빈칸에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대해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퀴즈를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내면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멘티가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답을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복명복창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방식으로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활용하면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좋아요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16 /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0" y="5753100"/>
            <a:ext cx="6172200" cy="3467100"/>
          </a:xfrm>
          <a:prstGeom prst="rect">
            <a:avLst/>
          </a:prstGeom>
          <a:effectLst>
            <a:outerShdw dir="2700000" dist="133594" blurRad="450586">
              <a:srgbClr val="000000">
                <a:alpha val="3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143000" y="2882900"/>
            <a:ext cx="117475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학생들은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말하는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것에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비해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잘하지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않는다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... :)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000" y="2514600"/>
            <a:ext cx="6083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생각보다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...!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6311900"/>
            <a:ext cx="9448800" cy="276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스크래치나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엔트리에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경험이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종종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있지만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말하는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비해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생각보다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잘하지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않아요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실습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난이도는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잘할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같은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학생들에게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맞추는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아니라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모두가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함께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참여할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정도의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난이도로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잡는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좋아요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차이가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걱정된다면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추가로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실습할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&lt;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도전과제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&gt;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등을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준비할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17 /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2520000">
            <a:off x="10718800" y="3911600"/>
            <a:ext cx="98044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3680000">
            <a:off x="-1943100" y="-2552700"/>
            <a:ext cx="9982200" cy="998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444500"/>
            <a:ext cx="17221200" cy="100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70400" y="6807200"/>
            <a:ext cx="9359900" cy="88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97100" y="749300"/>
            <a:ext cx="2540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Regular"/>
              </a:rPr>
              <a:t>18 / 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1000" y="3784600"/>
            <a:ext cx="12446000" cy="257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4600" b="false" i="false" u="none" strike="noStrike">
                <a:solidFill>
                  <a:srgbClr val="2D2D2D"/>
                </a:solidFill>
                <a:ea typeface="Pretendard ExtraBold"/>
              </a:rPr>
              <a:t>감사합니다</a:t>
            </a:r>
            <a:r>
              <a:rPr lang="en-US" sz="14600" b="false" i="false" u="none" strike="noStrike">
                <a:solidFill>
                  <a:srgbClr val="2D2D2D"/>
                </a:solidFill>
                <a:latin typeface="Pretendard Extra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32300" y="7035800"/>
            <a:ext cx="941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250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Regular"/>
              </a:rPr>
              <a:t>팀장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Regular"/>
              </a:rPr>
              <a:t>송규원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Regular"/>
              </a:rPr>
              <a:t> /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Regular"/>
              </a:rPr>
              <a:t>문의사항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Regular"/>
              </a:rPr>
              <a:t> :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Regular"/>
              </a:rPr>
              <a:t>코박코박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Regular"/>
              </a:rPr>
              <a:t>인스타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Regular"/>
              </a:rPr>
              <a:t> @codeclub_cobak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00" y="749300"/>
            <a:ext cx="5003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Regular"/>
              </a:rPr>
              <a:t>CODECLUB-COBAKCOBAK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2520000">
            <a:off x="11074400" y="37719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3680000">
            <a:off x="-1943100" y="-25527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4457700"/>
            <a:ext cx="15697200" cy="488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394200" y="6896100"/>
            <a:ext cx="4394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499600" y="6896100"/>
            <a:ext cx="4394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4318000" y="7162800"/>
            <a:ext cx="1930400" cy="193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 rot="0">
            <a:off x="9563100" y="4775200"/>
            <a:ext cx="2120900" cy="212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14782800" y="7035800"/>
            <a:ext cx="1930400" cy="193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43600" y="2184400"/>
            <a:ext cx="63881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8600" b="false" i="false" u="none" strike="noStrike">
                <a:solidFill>
                  <a:srgbClr val="2D2D2D"/>
                </a:solidFill>
                <a:latin typeface="Pretendard ExtraBold"/>
              </a:rPr>
              <a:t>Contents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41700" y="5854700"/>
            <a:ext cx="323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3500" b="false" i="false" u="none" strike="noStrike">
                <a:solidFill>
                  <a:srgbClr val="2D2D2D"/>
                </a:solidFill>
                <a:ea typeface="Pretendard SemiBold"/>
              </a:rPr>
              <a:t>팀</a:t>
            </a:r>
            <a:r>
              <a:rPr lang="en-US" sz="35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Pretendard SemiBold"/>
              </a:rPr>
              <a:t>소개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000" y="47879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A4D66A"/>
                </a:solidFill>
                <a:latin typeface="Pretendard Thin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2700" y="46482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A4D66A"/>
                </a:solidFill>
                <a:latin typeface="Pretendard Thin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4600" y="69850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92B0E0"/>
                </a:solidFill>
                <a:latin typeface="Pretendard Thin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3300" y="787400"/>
            <a:ext cx="500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ko-KR" sz="2200" b="false" i="false" u="none" strike="noStrike">
                <a:solidFill>
                  <a:srgbClr val="2D2D2D"/>
                </a:solidFill>
                <a:ea typeface="Pretendard ExtraLight"/>
              </a:rPr>
              <a:t>목차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828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02 / 18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13800" y="8051800"/>
            <a:ext cx="323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3500" b="false" i="false" u="none" strike="noStrike">
                <a:solidFill>
                  <a:srgbClr val="2D2D2D"/>
                </a:solidFill>
                <a:ea typeface="Pretendard SemiBold"/>
              </a:rPr>
              <a:t>활동</a:t>
            </a:r>
            <a:r>
              <a:rPr lang="en-US" sz="35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500" b="false" i="false" u="none" strike="noStrike">
                <a:solidFill>
                  <a:srgbClr val="2D2D2D"/>
                </a:solidFill>
                <a:ea typeface="Pretendard SemiBold"/>
              </a:rPr>
              <a:t>내용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0" y="5727700"/>
            <a:ext cx="323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3500" b="false" i="false" u="none" strike="noStrike">
                <a:solidFill>
                  <a:srgbClr val="2D2D2D"/>
                </a:solidFill>
                <a:ea typeface="Pretendard SemiBold"/>
              </a:rPr>
              <a:t>꿀팁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3620000">
            <a:off x="11201400" y="-2705100"/>
            <a:ext cx="9982200" cy="998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800000">
            <a:off x="-2501900" y="3276600"/>
            <a:ext cx="9385300" cy="938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1384300" y="952500"/>
            <a:ext cx="15506700" cy="8382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29000" y="4013200"/>
            <a:ext cx="114427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3400" b="false" i="false" u="none" strike="noStrike">
                <a:solidFill>
                  <a:srgbClr val="2D2D2D"/>
                </a:solidFill>
                <a:ea typeface="Pretendard ExtraBold"/>
              </a:rPr>
              <a:t>팀</a:t>
            </a:r>
            <a:r>
              <a:rPr lang="en-US" sz="134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3400" b="false" i="false" u="none" strike="noStrike">
                <a:solidFill>
                  <a:srgbClr val="2D2D2D"/>
                </a:solidFill>
                <a:ea typeface="Pretendard ExtraBold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6100" y="3390900"/>
            <a:ext cx="7035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Pretendard SemiBold"/>
              </a:rPr>
              <a:t>Chapter.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2520000">
            <a:off x="11074400" y="37719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3680000">
            <a:off x="-1943100" y="-25527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9500" y="4292600"/>
            <a:ext cx="49149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0" y="2425700"/>
            <a:ext cx="4330700" cy="433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90000" y="5359400"/>
            <a:ext cx="3695700" cy="3695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46100" y="5664200"/>
            <a:ext cx="3086100" cy="308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83600" y="2768600"/>
            <a:ext cx="2374900" cy="2374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79500" y="2527300"/>
            <a:ext cx="8585200" cy="161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9100" b="false" i="false" u="none" strike="noStrike">
                <a:solidFill>
                  <a:srgbClr val="2D2D2D"/>
                </a:solidFill>
                <a:ea typeface="Pretendard ExtraBold"/>
              </a:rPr>
              <a:t>코박코박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8400" y="2197100"/>
            <a:ext cx="477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en-US" sz="2700" b="false" i="false" u="none" strike="noStrike">
                <a:solidFill>
                  <a:srgbClr val="2D2D2D"/>
                </a:solidFill>
                <a:latin typeface="Pretendard SemiBold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00" y="4724400"/>
            <a:ext cx="5511800" cy="358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코박코박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국민대학교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소프트웨어융합대학</a:t>
            </a:r>
          </a:p>
          <a:p>
            <a:pPr algn="l" lvl="0">
              <a:lnSpc>
                <a:spcPct val="127820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SW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교육봉사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동아리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두음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소속되어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있는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팀입니다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팀명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코박코박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'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은</a:t>
            </a:r>
          </a:p>
          <a:p>
            <a:pPr algn="l" lvl="0">
              <a:lnSpc>
                <a:spcPct val="127820"/>
              </a:lnSpc>
            </a:pP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"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꼬박꼬박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코딩해서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코딩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박사되자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!"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라는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말에서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유래되었으며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멘티의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소프트웨어적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사고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및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역량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강화에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기여하기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위해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최선을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다합니다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:D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85500" y="3670300"/>
            <a:ext cx="44577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en-US" sz="5100" b="false" i="false" u="none" strike="noStrike">
                <a:solidFill>
                  <a:srgbClr val="FFFFFF"/>
                </a:solidFill>
                <a:latin typeface="Pretendard Regular"/>
              </a:rPr>
              <a:t>#KMU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23600" y="4673600"/>
            <a:ext cx="4381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국민대학교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소프트웨어융합대학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Light"/>
              </a:rPr>
              <a:t>SW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교육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동아리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Light"/>
              </a:rPr>
              <a:t> '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두음</a:t>
            </a:r>
            <a:r>
              <a:rPr lang="en-US" sz="2200" b="false" i="false" u="none" strike="noStrike">
                <a:solidFill>
                  <a:srgbClr val="2D2D2D"/>
                </a:solidFill>
                <a:latin typeface="Pretendard Light"/>
              </a:rPr>
              <a:t>' </a:t>
            </a:r>
            <a:r>
              <a:rPr lang="ko-KR" sz="2200" b="false" i="false" u="none" strike="noStrike">
                <a:solidFill>
                  <a:srgbClr val="2D2D2D"/>
                </a:solidFill>
                <a:ea typeface="Pretendard Light"/>
              </a:rPr>
              <a:t>소속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26500" y="6426200"/>
            <a:ext cx="38100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en-US" sz="4400" b="false" i="false" u="none" strike="noStrike">
                <a:solidFill>
                  <a:srgbClr val="92B0E0"/>
                </a:solidFill>
                <a:latin typeface="Pretendard Regular"/>
              </a:rPr>
              <a:t>#</a:t>
            </a:r>
            <a:r>
              <a:rPr lang="ko-KR" sz="4400" b="false" i="false" u="none" strike="noStrike">
                <a:solidFill>
                  <a:srgbClr val="92B0E0"/>
                </a:solidFill>
                <a:ea typeface="Pretendard Regular"/>
              </a:rPr>
              <a:t>코박코박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66200" y="7226300"/>
            <a:ext cx="36449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꼬박꼬박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코딩해서</a:t>
            </a:r>
          </a:p>
          <a:p>
            <a:pPr algn="ctr" lvl="0">
              <a:lnSpc>
                <a:spcPct val="107899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코딩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박사되자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95300" y="6400800"/>
            <a:ext cx="3175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en-US" sz="3700" b="false" i="false" u="none" strike="noStrike">
                <a:solidFill>
                  <a:srgbClr val="2D2D2D"/>
                </a:solidFill>
                <a:latin typeface="Pretendard Regular"/>
              </a:rPr>
              <a:t>#Instagram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0700" y="7137400"/>
            <a:ext cx="31242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@codeclub_cobak</a:t>
            </a:r>
          </a:p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코박코박의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모든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수업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및</a:t>
            </a:r>
          </a:p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활동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Light"/>
              </a:rPr>
              <a:t>눈에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Light"/>
              </a:rPr>
              <a:t>!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45500" y="3403600"/>
            <a:ext cx="24384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9640"/>
              </a:lnSpc>
            </a:pPr>
            <a:r>
              <a:rPr lang="en-US" sz="2800" b="false" i="false" u="none" strike="noStrike">
                <a:solidFill>
                  <a:srgbClr val="2D2D2D"/>
                </a:solidFill>
                <a:latin typeface="Pretendard Regular"/>
              </a:rPr>
              <a:t>#</a:t>
            </a:r>
            <a:r>
              <a:rPr lang="ko-KR" sz="2800" b="false" i="false" u="none" strike="noStrike">
                <a:solidFill>
                  <a:srgbClr val="2D2D2D"/>
                </a:solidFill>
                <a:ea typeface="Pretendard Regular"/>
              </a:rPr>
              <a:t>팀원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58200" y="3937000"/>
            <a:ext cx="2413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1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명의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팀장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/ 1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명의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부팀장</a:t>
            </a:r>
          </a:p>
          <a:p>
            <a:pPr algn="ctr" lvl="0">
              <a:lnSpc>
                <a:spcPct val="107899"/>
              </a:lnSpc>
            </a:pP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4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명의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팀원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, 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총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6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명으로</a:t>
            </a:r>
            <a:r>
              <a:rPr lang="en-US" sz="15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D2D2D"/>
                </a:solidFill>
                <a:ea typeface="Pretendard Light"/>
              </a:rPr>
              <a:t>구성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95500" y="787400"/>
            <a:ext cx="264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04 / 18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3300" y="787400"/>
            <a:ext cx="5003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3620000">
            <a:off x="11201400" y="-2705100"/>
            <a:ext cx="9982200" cy="998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800000">
            <a:off x="-2501900" y="3276600"/>
            <a:ext cx="9385300" cy="938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1384300" y="952500"/>
            <a:ext cx="15506700" cy="8382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29000" y="4013200"/>
            <a:ext cx="114427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3400" b="false" i="false" u="none" strike="noStrike">
                <a:solidFill>
                  <a:srgbClr val="2D2D2D"/>
                </a:solidFill>
                <a:ea typeface="Pretendard ExtraBold"/>
              </a:rPr>
              <a:t>활동</a:t>
            </a:r>
            <a:r>
              <a:rPr lang="en-US" sz="134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3400" b="false" i="false" u="none" strike="noStrike">
                <a:solidFill>
                  <a:srgbClr val="2D2D2D"/>
                </a:solidFill>
                <a:ea typeface="Pretendard ExtraBold"/>
              </a:rPr>
              <a:t>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6100" y="3390900"/>
            <a:ext cx="7035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Pretendard SemiBold"/>
              </a:rPr>
              <a:t>Chapter. 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4521200"/>
            <a:ext cx="141224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207000" y="5219700"/>
            <a:ext cx="965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7937500"/>
            <a:ext cx="141224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207000" y="8648700"/>
            <a:ext cx="965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6223000"/>
            <a:ext cx="14122400" cy="143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207000" y="6934200"/>
            <a:ext cx="9652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368800" y="2197100"/>
            <a:ext cx="9550400" cy="161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9100" b="false" i="false" u="none" strike="noStrike">
                <a:solidFill>
                  <a:srgbClr val="2D2D2D"/>
                </a:solidFill>
                <a:ea typeface="Pretendard ExtraBold"/>
              </a:rPr>
              <a:t>활동</a:t>
            </a:r>
            <a:r>
              <a:rPr lang="en-US" sz="91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9100" b="false" i="false" u="none" strike="noStrike">
                <a:solidFill>
                  <a:srgbClr val="2D2D2D"/>
                </a:solidFill>
                <a:ea typeface="Pretendard ExtraBold"/>
              </a:rPr>
              <a:t>내용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70100" y="787400"/>
            <a:ext cx="2654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06 / 18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73800" y="5016500"/>
            <a:ext cx="1018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서울개운초등학교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6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학년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2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반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&amp; 3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반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(6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명이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두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팀으로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나누어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활동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63900" y="4876800"/>
            <a:ext cx="2514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3800" b="false" i="false" u="none" strike="noStrike">
                <a:solidFill>
                  <a:srgbClr val="2D2D2D"/>
                </a:solidFill>
                <a:ea typeface="Pretendard SemiBold"/>
              </a:rPr>
              <a:t>대상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4851400"/>
            <a:ext cx="774700" cy="774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854200" y="4978400"/>
            <a:ext cx="83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Light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73800" y="8432800"/>
            <a:ext cx="1018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스크래치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기초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및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활용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63900" y="8293100"/>
            <a:ext cx="2514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3800" b="false" i="false" u="none" strike="noStrike">
                <a:solidFill>
                  <a:srgbClr val="2D2D2D"/>
                </a:solidFill>
                <a:ea typeface="Pretendard SemiBold"/>
              </a:rPr>
              <a:t>내용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8267700"/>
            <a:ext cx="774700" cy="774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854200" y="8394700"/>
            <a:ext cx="83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Light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73800" y="6718300"/>
            <a:ext cx="1018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2023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년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5~6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월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간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12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차시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(6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주로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나누어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주마다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2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차시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씩</a:t>
            </a:r>
            <a:r>
              <a:rPr lang="en-US" sz="2400" b="false" i="false" u="none" strike="noStrike">
                <a:solidFill>
                  <a:srgbClr val="2D2D2D"/>
                </a:solidFill>
                <a:latin typeface="Pretendard Light"/>
              </a:rPr>
              <a:t>) </a:t>
            </a:r>
            <a:r>
              <a:rPr lang="ko-KR" sz="2400" b="false" i="false" u="none" strike="noStrike">
                <a:solidFill>
                  <a:srgbClr val="2D2D2D"/>
                </a:solidFill>
                <a:ea typeface="Pretendard Light"/>
              </a:rPr>
              <a:t>진행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63900" y="6578600"/>
            <a:ext cx="2514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3800" b="false" i="false" u="none" strike="noStrike">
                <a:solidFill>
                  <a:srgbClr val="2D2D2D"/>
                </a:solidFill>
                <a:ea typeface="Pretendard SemiBold"/>
              </a:rPr>
              <a:t>기간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92300" y="6553200"/>
            <a:ext cx="774700" cy="774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854200" y="6680200"/>
            <a:ext cx="838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Light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2520000">
            <a:off x="10718800" y="3911600"/>
            <a:ext cx="98044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3680000">
            <a:off x="-1943100" y="-25527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80200" y="2006600"/>
            <a:ext cx="10579100" cy="725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648700" y="5626100"/>
            <a:ext cx="6629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66600" y="4419600"/>
            <a:ext cx="47625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10400" y="4419600"/>
            <a:ext cx="47625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66600" y="6832600"/>
            <a:ext cx="4762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10400" y="6832600"/>
            <a:ext cx="47625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47900" y="4597400"/>
            <a:ext cx="2667000" cy="2667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001500" y="21590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A4D66A"/>
                </a:solidFill>
                <a:latin typeface="Pretendard Thin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5900" y="21590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92B0E0"/>
                </a:solidFill>
                <a:latin typeface="Pretendard Thin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01500" y="45339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92B0E0"/>
                </a:solidFill>
                <a:latin typeface="Pretendard Thin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5900" y="45339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A4D66A"/>
                </a:solidFill>
                <a:latin typeface="Pretendard Thin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5900" y="69596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92B0E0"/>
                </a:solidFill>
                <a:latin typeface="Pretendard Thin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01500" y="6959600"/>
            <a:ext cx="29972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en-US" sz="11600" b="false" i="false" u="none" strike="noStrike">
                <a:solidFill>
                  <a:srgbClr val="A4D66A"/>
                </a:solidFill>
                <a:latin typeface="Pretendard Thin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8300" y="2921000"/>
            <a:ext cx="64135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5490"/>
              </a:lnSpc>
            </a:pPr>
            <a:r>
              <a:rPr lang="ko-KR" sz="8200" b="false" i="false" u="none" strike="noStrike">
                <a:solidFill>
                  <a:srgbClr val="2D2D2D"/>
                </a:solidFill>
                <a:ea typeface="Pretendard ExtraBold"/>
              </a:rPr>
              <a:t>커리큘럼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7200" y="2768600"/>
            <a:ext cx="624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1800" b="false" i="false" u="none" strike="noStrike">
                <a:solidFill>
                  <a:srgbClr val="2D2D2D"/>
                </a:solidFill>
                <a:ea typeface="Pretendard Regular"/>
              </a:rPr>
              <a:t>코박코박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Regular"/>
              </a:rPr>
              <a:t>'s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14500" y="3009900"/>
            <a:ext cx="28956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좌표평면에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이해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이동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블록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&amp;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말하기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블록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‘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자신의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꿈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말하기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’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실습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27200" y="2590800"/>
            <a:ext cx="2882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스크래치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기초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이론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및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66200" y="3009900"/>
            <a:ext cx="30480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코딩의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개념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인공지능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윤리교육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스크래치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용어에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이해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78900" y="2590800"/>
            <a:ext cx="3035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Orientation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14500" y="5359400"/>
            <a:ext cx="28956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반복문에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대한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이해</a:t>
            </a:r>
          </a:p>
          <a:p>
            <a:pPr algn="l" lvl="0">
              <a:lnSpc>
                <a:spcPct val="114539"/>
              </a:lnSpc>
            </a:pP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제어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블록</a:t>
            </a:r>
          </a:p>
          <a:p>
            <a:pPr algn="l" lvl="0">
              <a:lnSpc>
                <a:spcPct val="114539"/>
              </a:lnSpc>
            </a:pP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- ‘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사과를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쫓는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병아리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게임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’</a:t>
            </a:r>
          </a:p>
          <a:p>
            <a:pPr algn="l" lvl="0">
              <a:lnSpc>
                <a:spcPct val="114539"/>
              </a:lnSpc>
            </a:pP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  </a:t>
            </a:r>
            <a:r>
              <a:rPr lang="en-US" sz="100" b="false" i="false" u="none" strike="noStrike">
                <a:solidFill>
                  <a:srgbClr val="2D2D2D"/>
                </a:solidFill>
                <a:latin typeface="Pretendard Thin"/>
              </a:rPr>
              <a:t>                     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외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2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가지</a:t>
            </a:r>
            <a:r>
              <a:rPr lang="en-US" sz="16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600" b="false" i="false" u="none" strike="noStrike">
                <a:solidFill>
                  <a:srgbClr val="2D2D2D"/>
                </a:solidFill>
                <a:ea typeface="Pretendard Thin"/>
              </a:rPr>
              <a:t>실습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27200" y="4978400"/>
            <a:ext cx="2882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스크래치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기초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이론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및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66200" y="5397500"/>
            <a:ext cx="30480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변수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,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조건문에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대한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이해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제어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블록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‘OOO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모의고사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!’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실습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78900" y="4978400"/>
            <a:ext cx="3035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스크래치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기초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이론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및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66200" y="7975600"/>
            <a:ext cx="30480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연산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블록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‘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수학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게임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’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실습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78900" y="7404100"/>
            <a:ext cx="3035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스크래치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기초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이론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및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14500" y="7823200"/>
            <a:ext cx="28956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- 5X5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코딩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빙고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게임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‘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애니메이션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제작</a:t>
            </a: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’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실습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D2D2D"/>
                </a:solidFill>
                <a:latin typeface="Pretendard Thin"/>
              </a:rPr>
              <a:t>- </a:t>
            </a:r>
            <a:r>
              <a:rPr lang="ko-KR" sz="1800" b="false" i="false" u="none" strike="noStrike">
                <a:solidFill>
                  <a:srgbClr val="2D2D2D"/>
                </a:solidFill>
                <a:ea typeface="Pretendard Thin"/>
              </a:rPr>
              <a:t>수료식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27200" y="7404100"/>
            <a:ext cx="2882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스크래치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활용</a:t>
            </a:r>
            <a:r>
              <a:rPr lang="en-US" sz="19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2D2D2D"/>
                </a:solidFill>
                <a:ea typeface="Pretendard SemiBold"/>
              </a:rPr>
              <a:t>실습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95500" y="787400"/>
            <a:ext cx="262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07 / 18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3620000">
            <a:off x="11201400" y="-2705100"/>
            <a:ext cx="9982200" cy="998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800000">
            <a:off x="-2501900" y="3276600"/>
            <a:ext cx="9385300" cy="938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1384300" y="952500"/>
            <a:ext cx="15506700" cy="8382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29000" y="4013200"/>
            <a:ext cx="114427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ko-KR" sz="13400" b="false" i="false" u="none" strike="noStrike">
                <a:solidFill>
                  <a:srgbClr val="2D2D2D"/>
                </a:solidFill>
                <a:ea typeface="Pretendard ExtraBold"/>
              </a:rPr>
              <a:t>꿀팁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6100" y="3390900"/>
            <a:ext cx="7035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0269"/>
              </a:lnSpc>
            </a:pPr>
            <a:r>
              <a:rPr lang="en-US" sz="4000" b="false" i="false" u="none" strike="noStrike">
                <a:solidFill>
                  <a:srgbClr val="2D2D2D"/>
                </a:solidFill>
                <a:latin typeface="Pretendard SemiBold"/>
              </a:rPr>
              <a:t>Chapter. 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7620000">
            <a:off x="-1714500" y="-1879600"/>
            <a:ext cx="9385300" cy="938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10490200" y="2946400"/>
            <a:ext cx="9982200" cy="998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57200"/>
            <a:ext cx="17335500" cy="937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460500"/>
            <a:ext cx="17322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38300" y="965200"/>
            <a:ext cx="990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5765800"/>
            <a:ext cx="9321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2882900"/>
            <a:ext cx="10833100" cy="255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담당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선생님과</a:t>
            </a:r>
          </a:p>
          <a:p>
            <a:pPr algn="l" lvl="0">
              <a:lnSpc>
                <a:spcPct val="97109"/>
              </a:lnSpc>
            </a:pP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사전미팅</a:t>
            </a:r>
            <a:r>
              <a:rPr lang="en-US" sz="7800" b="false" i="false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7800" b="false" i="false" u="none" strike="noStrike">
                <a:solidFill>
                  <a:srgbClr val="2D2D2D"/>
                </a:solidFill>
                <a:ea typeface="Pretendard ExtraBold"/>
              </a:rPr>
              <a:t>갖기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000" y="2514600"/>
            <a:ext cx="5956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0269"/>
              </a:lnSpc>
            </a:pP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필수는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아니지만</a:t>
            </a:r>
            <a:r>
              <a:rPr lang="en-US" sz="2300" b="false" i="false" u="none" strike="noStrike">
                <a:solidFill>
                  <a:srgbClr val="2D2D2D"/>
                </a:solidFill>
                <a:latin typeface="Pretendard SemiBold"/>
              </a:rPr>
              <a:t>, </a:t>
            </a:r>
            <a:r>
              <a:rPr lang="ko-KR" sz="2300" b="false" i="false" u="none" strike="noStrike">
                <a:solidFill>
                  <a:srgbClr val="2D2D2D"/>
                </a:solidFill>
                <a:ea typeface="Pretendard SemiBold"/>
              </a:rPr>
              <a:t>가능하다면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500" y="6096000"/>
            <a:ext cx="9448800" cy="318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사실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사전미팅은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필수적으로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요구된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부분은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아니였어요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그러나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제가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앞으로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6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주간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가르칠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아이들에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대해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가장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알고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계신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분들이니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그만큼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도움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받을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부분이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많습니다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외에도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아이들을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맡기는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선생님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입장에서도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아이들이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앞으로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무엇을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배우게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궁금하실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거에요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7820"/>
              </a:lnSpc>
            </a:pP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충분히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공유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드리고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아이들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수준에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적합할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지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피드백을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받는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것도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2D2D2D"/>
                </a:solidFill>
                <a:ea typeface="Pretendard Light"/>
              </a:rPr>
              <a:t>좋아요</a:t>
            </a:r>
            <a:r>
              <a:rPr lang="en-US" sz="2100" b="false" i="false" u="none" strike="noStrike">
                <a:solidFill>
                  <a:srgbClr val="2D2D2D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300" y="787400"/>
            <a:ext cx="2070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Ch.03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420000">
            <a:off x="10452100" y="1168400"/>
            <a:ext cx="4051300" cy="405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-3300000">
            <a:off x="11734800" y="825500"/>
            <a:ext cx="1206500" cy="685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-420000">
            <a:off x="7416800" y="1511300"/>
            <a:ext cx="10020300" cy="330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코박코박의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사전미팅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내용</a:t>
            </a:r>
          </a:p>
          <a:p>
            <a:pPr algn="ctr" lvl="0">
              <a:lnSpc>
                <a:spcPct val="124499"/>
              </a:lnSpc>
            </a:pP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[1</a:t>
            </a:r>
            <a:r>
              <a:rPr lang="ko-KR" sz="2500" b="true" i="false" u="sng" strike="noStrike">
                <a:solidFill>
                  <a:srgbClr val="000000"/>
                </a:solidFill>
                <a:ea typeface="KCC-eunyoung"/>
              </a:rPr>
              <a:t>차</a:t>
            </a: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KCC-eunyoung"/>
              </a:rPr>
              <a:t>미팅</a:t>
            </a: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]</a:t>
            </a:r>
          </a:p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수업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계획서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피드백</a:t>
            </a:r>
          </a:p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멘토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수업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환경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및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멘티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실습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환경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파악</a:t>
            </a:r>
          </a:p>
          <a:p>
            <a:pPr algn="ctr" lvl="0">
              <a:lnSpc>
                <a:spcPct val="124499"/>
              </a:lnSpc>
            </a:pP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[2</a:t>
            </a:r>
            <a:r>
              <a:rPr lang="ko-KR" sz="2500" b="true" i="false" u="sng" strike="noStrike">
                <a:solidFill>
                  <a:srgbClr val="000000"/>
                </a:solidFill>
                <a:ea typeface="KCC-eunyoung"/>
              </a:rPr>
              <a:t>차</a:t>
            </a: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sng" strike="noStrike">
                <a:solidFill>
                  <a:srgbClr val="000000"/>
                </a:solidFill>
                <a:ea typeface="KCC-eunyoung"/>
              </a:rPr>
              <a:t>미팅</a:t>
            </a:r>
            <a:r>
              <a:rPr lang="en-US" sz="2500" b="true" i="false" u="sng" strike="noStrike">
                <a:solidFill>
                  <a:srgbClr val="000000"/>
                </a:solidFill>
                <a:latin typeface="KCC-eunyoung"/>
              </a:rPr>
              <a:t>]</a:t>
            </a:r>
          </a:p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간식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활용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여부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,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각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반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집중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멘트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,</a:t>
            </a:r>
          </a:p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학생들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성향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파악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,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멘토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추가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안내</a:t>
            </a:r>
            <a:r>
              <a:rPr lang="en-US" sz="2500" b="true" i="false" u="none" strike="noStrike">
                <a:solidFill>
                  <a:srgbClr val="000000"/>
                </a:solidFill>
                <a:latin typeface="KCC-eunyoung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KCC-eunyoung"/>
              </a:rPr>
              <a:t>사항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13000" y="5905500"/>
            <a:ext cx="2971800" cy="4064000"/>
          </a:xfrm>
          <a:prstGeom prst="rect">
            <a:avLst/>
          </a:prstGeom>
          <a:effectLst>
            <a:outerShdw dir="2700000" dist="114207" blurRad="219530">
              <a:srgbClr val="000000">
                <a:alpha val="3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44500" y="4787900"/>
            <a:ext cx="3390900" cy="4826000"/>
          </a:xfrm>
          <a:prstGeom prst="rect">
            <a:avLst/>
          </a:prstGeom>
          <a:effectLst>
            <a:outerShdw dir="2700000" dist="130629" blurRad="287203">
              <a:srgbClr val="000000">
                <a:alpha val="3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14541500" y="4076700"/>
            <a:ext cx="3098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7820"/>
              </a:lnSpc>
            </a:pP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실제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코박코박이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사전미팅에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대비하여</a:t>
            </a:r>
          </a:p>
          <a:p>
            <a:pPr algn="r" lvl="0">
              <a:lnSpc>
                <a:spcPct val="127820"/>
              </a:lnSpc>
            </a:pP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작성해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간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 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수업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계획서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D94925"/>
                </a:solidFill>
                <a:ea typeface="Pretendard Light"/>
              </a:rPr>
              <a:t>일부</a:t>
            </a:r>
            <a:r>
              <a:rPr lang="en-US" sz="1500" b="false" i="false" u="none" strike="noStrike">
                <a:solidFill>
                  <a:srgbClr val="D94925"/>
                </a:solidFill>
                <a:latin typeface="Pretendard Light"/>
              </a:rPr>
              <a:t> 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95500" y="787400"/>
            <a:ext cx="2628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4539"/>
              </a:lnSpc>
            </a:pPr>
            <a:r>
              <a:rPr lang="en-US" sz="2200" b="false" i="false" u="none" strike="noStrike">
                <a:solidFill>
                  <a:srgbClr val="2D2D2D"/>
                </a:solidFill>
                <a:latin typeface="Pretendard ExtraLight"/>
              </a:rPr>
              <a:t>09 / 18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